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62" r:id="rId4"/>
    <p:sldId id="281" r:id="rId5"/>
    <p:sldId id="297" r:id="rId6"/>
    <p:sldId id="258" r:id="rId7"/>
    <p:sldId id="259" r:id="rId8"/>
    <p:sldId id="312" r:id="rId9"/>
    <p:sldId id="286" r:id="rId10"/>
    <p:sldId id="278" r:id="rId11"/>
    <p:sldId id="279" r:id="rId12"/>
    <p:sldId id="280" r:id="rId13"/>
    <p:sldId id="282" r:id="rId14"/>
    <p:sldId id="313" r:id="rId15"/>
    <p:sldId id="311" r:id="rId16"/>
    <p:sldId id="325" r:id="rId17"/>
    <p:sldId id="26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varScale="1">
        <p:scale>
          <a:sx n="72" d="100"/>
          <a:sy n="72" d="100"/>
        </p:scale>
        <p:origin x="12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E4F6B-CC40-48C7-8104-18C44B6780E4}" type="datetimeFigureOut">
              <a:rPr lang="en-US" smtClean="0"/>
              <a:t>6/3/2023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5E168-813C-4092-8A28-8B397D94E61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F26C5A-8DC1-4A05-B7C3-9723654BAD5D}"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0B235B-54BB-44F5-B670-509A6DB93E75}" type="slidenum">
              <a:rPr lang="en-US" smtClean="0"/>
              <a:t>‹#›</a:t>
            </a:fld>
            <a:endParaRPr lang="en-US"/>
          </a:p>
        </p:txBody>
      </p:sp>
      <p:pic>
        <p:nvPicPr>
          <p:cNvPr id="7" name="Picture 6"/>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8" name="TextBox 7"/>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26C5A-8DC1-4A05-B7C3-9723654BAD5D}"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B235B-54BB-44F5-B670-509A6DB93E75}" type="slidenum">
              <a:rPr lang="en-US" smtClean="0"/>
              <a:t>‹#›</a:t>
            </a:fld>
            <a:endParaRPr lang="en-US"/>
          </a:p>
        </p:txBody>
      </p:sp>
      <p:pic>
        <p:nvPicPr>
          <p:cNvPr id="7" name="Picture 6"/>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8" name="TextBox 7"/>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26C5A-8DC1-4A05-B7C3-9723654BAD5D}"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B235B-54BB-44F5-B670-509A6DB93E75}" type="slidenum">
              <a:rPr lang="en-US" smtClean="0"/>
              <a:t>‹#›</a:t>
            </a:fld>
            <a:endParaRPr lang="en-US"/>
          </a:p>
        </p:txBody>
      </p:sp>
      <p:pic>
        <p:nvPicPr>
          <p:cNvPr id="7" name="Picture 6"/>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8" name="TextBox 7"/>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26C5A-8DC1-4A05-B7C3-9723654BAD5D}"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B235B-54BB-44F5-B670-509A6DB93E75}" type="slidenum">
              <a:rPr lang="en-US" smtClean="0"/>
              <a:t>‹#›</a:t>
            </a:fld>
            <a:endParaRPr lang="en-US"/>
          </a:p>
        </p:txBody>
      </p:sp>
      <p:pic>
        <p:nvPicPr>
          <p:cNvPr id="7" name="Picture 6"/>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8" name="TextBox 7"/>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26C5A-8DC1-4A05-B7C3-9723654BAD5D}"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B235B-54BB-44F5-B670-509A6DB93E75}" type="slidenum">
              <a:rPr lang="en-US" smtClean="0"/>
              <a:t>‹#›</a:t>
            </a:fld>
            <a:endParaRPr lang="en-US"/>
          </a:p>
        </p:txBody>
      </p:sp>
      <p:pic>
        <p:nvPicPr>
          <p:cNvPr id="7" name="Picture 6"/>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8" name="TextBox 7"/>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F26C5A-8DC1-4A05-B7C3-9723654BAD5D}"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B235B-54BB-44F5-B670-509A6DB93E75}" type="slidenum">
              <a:rPr lang="en-US" smtClean="0"/>
              <a:t>‹#›</a:t>
            </a:fld>
            <a:endParaRPr lang="en-US"/>
          </a:p>
        </p:txBody>
      </p:sp>
      <p:pic>
        <p:nvPicPr>
          <p:cNvPr id="8" name="Picture 7"/>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9" name="TextBox 8"/>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26C5A-8DC1-4A05-B7C3-9723654BAD5D}" type="datetimeFigureOut">
              <a:rPr lang="en-US" smtClean="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0B235B-54BB-44F5-B670-509A6DB93E75}" type="slidenum">
              <a:rPr lang="en-US" smtClean="0"/>
              <a:t>‹#›</a:t>
            </a:fld>
            <a:endParaRPr lang="en-US"/>
          </a:p>
        </p:txBody>
      </p:sp>
      <p:pic>
        <p:nvPicPr>
          <p:cNvPr id="10" name="Picture 9"/>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11" name="TextBox 10"/>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F26C5A-8DC1-4A05-B7C3-9723654BAD5D}" type="datetimeFigureOut">
              <a:rPr lang="en-US" smtClean="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0B235B-54BB-44F5-B670-509A6DB93E75}" type="slidenum">
              <a:rPr lang="en-US" smtClean="0"/>
              <a:t>‹#›</a:t>
            </a:fld>
            <a:endParaRPr lang="en-US"/>
          </a:p>
        </p:txBody>
      </p:sp>
      <p:pic>
        <p:nvPicPr>
          <p:cNvPr id="6" name="Picture 5"/>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7" name="TextBox 6"/>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26C5A-8DC1-4A05-B7C3-9723654BAD5D}" type="datetimeFigureOut">
              <a:rPr lang="en-US" smtClean="0"/>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0B235B-54BB-44F5-B670-509A6DB93E75}" type="slidenum">
              <a:rPr lang="en-US" smtClean="0"/>
              <a:t>‹#›</a:t>
            </a:fld>
            <a:endParaRPr lang="en-US"/>
          </a:p>
        </p:txBody>
      </p:sp>
      <p:pic>
        <p:nvPicPr>
          <p:cNvPr id="5" name="Picture 4"/>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6" name="TextBox 5"/>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26C5A-8DC1-4A05-B7C3-9723654BAD5D}"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B235B-54BB-44F5-B670-509A6DB93E75}" type="slidenum">
              <a:rPr lang="en-US" smtClean="0"/>
              <a:t>‹#›</a:t>
            </a:fld>
            <a:endParaRPr lang="en-US"/>
          </a:p>
        </p:txBody>
      </p:sp>
      <p:pic>
        <p:nvPicPr>
          <p:cNvPr id="8" name="Picture 7"/>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9" name="TextBox 8"/>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26C5A-8DC1-4A05-B7C3-9723654BAD5D}"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B235B-54BB-44F5-B670-509A6DB93E75}" type="slidenum">
              <a:rPr lang="en-US" smtClean="0"/>
              <a:t>‹#›</a:t>
            </a:fld>
            <a:endParaRPr lang="en-US"/>
          </a:p>
        </p:txBody>
      </p:sp>
      <p:pic>
        <p:nvPicPr>
          <p:cNvPr id="8" name="Picture 7"/>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216241" y="-20035"/>
            <a:ext cx="6376386" cy="6376386"/>
          </a:xfrm>
          <a:prstGeom prst="rect">
            <a:avLst/>
          </a:prstGeom>
        </p:spPr>
      </p:pic>
      <p:sp>
        <p:nvSpPr>
          <p:cNvPr id="9" name="TextBox 8"/>
          <p:cNvSpPr txBox="1"/>
          <p:nvPr userDrawn="1"/>
        </p:nvSpPr>
        <p:spPr>
          <a:xfrm>
            <a:off x="3148246" y="6448426"/>
            <a:ext cx="2654423" cy="300082"/>
          </a:xfrm>
          <a:prstGeom prst="rect">
            <a:avLst/>
          </a:prstGeom>
          <a:noFill/>
        </p:spPr>
        <p:txBody>
          <a:bodyPr wrap="square" rtlCol="0">
            <a:spAutoFit/>
          </a:bodyPr>
          <a:lstStyle/>
          <a:p>
            <a:pPr algn="ctr"/>
            <a:r>
              <a:rPr lang="en-US" sz="1350" dirty="0">
                <a:solidFill>
                  <a:schemeClr val="accent5">
                    <a:lumMod val="75000"/>
                  </a:schemeClr>
                </a:solidFill>
              </a:rPr>
              <a:t>Aqua Predict by Shoonya</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
            <a:ext cx="1551373" cy="57670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26C5A-8DC1-4A05-B7C3-9723654BAD5D}" type="datetimeFigureOut">
              <a:rPr lang="en-US" smtClean="0"/>
              <a:t>6/3/2023</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B235B-54BB-44F5-B670-509A6DB93E7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248" y="2304960"/>
            <a:ext cx="6858000" cy="2676525"/>
          </a:xfrm>
          <a:prstGeom prst="rect">
            <a:avLst/>
          </a:prstGeom>
          <a:noFill/>
        </p:spPr>
        <p:txBody>
          <a:bodyPr wrap="square" rtlCol="0">
            <a:spAutoFit/>
          </a:bodyPr>
          <a:lstStyle/>
          <a:p>
            <a:pPr algn="ctr"/>
            <a:r>
              <a:rPr lang="en-US" sz="1400" b="1" dirty="0">
                <a:solidFill>
                  <a:srgbClr val="C00000"/>
                </a:solidFill>
                <a:latin typeface="Lora" pitchFamily="2" charset="0"/>
              </a:rPr>
              <a:t>Problem Statement: </a:t>
            </a:r>
          </a:p>
          <a:p>
            <a:pPr algn="ctr"/>
            <a:r>
              <a:rPr lang="en-US" sz="1400" dirty="0">
                <a:solidFill>
                  <a:schemeClr val="accent5">
                    <a:lumMod val="50000"/>
                  </a:schemeClr>
                </a:solidFill>
                <a:latin typeface="Lora" pitchFamily="2" charset="0"/>
              </a:rPr>
              <a:t>Water Quality from Mobile captured and Google earth images.</a:t>
            </a:r>
          </a:p>
          <a:p>
            <a:pPr algn="ctr"/>
            <a:endParaRPr lang="en-US" sz="1400" dirty="0">
              <a:solidFill>
                <a:schemeClr val="accent2">
                  <a:lumMod val="50000"/>
                </a:schemeClr>
              </a:solidFill>
              <a:latin typeface="Lora" pitchFamily="2" charset="0"/>
            </a:endParaRPr>
          </a:p>
          <a:p>
            <a:pPr algn="ctr"/>
            <a:endParaRPr lang="en-US" sz="1400" dirty="0">
              <a:solidFill>
                <a:schemeClr val="accent2">
                  <a:lumMod val="50000"/>
                </a:schemeClr>
              </a:solidFill>
              <a:latin typeface="Lora" pitchFamily="2" charset="0"/>
            </a:endParaRPr>
          </a:p>
          <a:p>
            <a:pPr algn="ctr"/>
            <a:r>
              <a:rPr lang="en-US" sz="1400" b="1" dirty="0">
                <a:solidFill>
                  <a:srgbClr val="C00000"/>
                </a:solidFill>
                <a:latin typeface="Lora" pitchFamily="2" charset="0"/>
              </a:rPr>
              <a:t>Problem Description: </a:t>
            </a:r>
          </a:p>
          <a:p>
            <a:pPr algn="ctr"/>
            <a:r>
              <a:rPr lang="en-US" sz="1400" dirty="0">
                <a:solidFill>
                  <a:schemeClr val="accent5">
                    <a:lumMod val="50000"/>
                  </a:schemeClr>
                </a:solidFill>
                <a:latin typeface="Lora" pitchFamily="2" charset="0"/>
              </a:rPr>
              <a:t>Color of the water is result of solar radiation interaction with water constituents and its concentration. The changing watercolor is direct indicator of changing water parameters and its suitability of usage. Measurement of water leaving radiance in visible region and its transformation to hue angle do provide necessary water parameters. Development of App for measurement of Water Quality using smartphone.</a:t>
            </a:r>
            <a:endParaRPr lang="en-US" sz="1400" dirty="0">
              <a:solidFill>
                <a:schemeClr val="accent5">
                  <a:lumMod val="50000"/>
                </a:schemeClr>
              </a:solidFill>
            </a:endParaRPr>
          </a:p>
        </p:txBody>
      </p:sp>
      <p:sp>
        <p:nvSpPr>
          <p:cNvPr id="6" name="TextBox 5"/>
          <p:cNvSpPr txBox="1"/>
          <p:nvPr/>
        </p:nvSpPr>
        <p:spPr>
          <a:xfrm>
            <a:off x="2494915" y="644525"/>
            <a:ext cx="4011295" cy="1322070"/>
          </a:xfrm>
          <a:prstGeom prst="rect">
            <a:avLst/>
          </a:prstGeom>
          <a:noFill/>
        </p:spPr>
        <p:txBody>
          <a:bodyPr wrap="square">
            <a:spAutoFit/>
          </a:bodyPr>
          <a:lstStyle/>
          <a:p>
            <a:pPr algn="ctr"/>
            <a:r>
              <a:rPr lang="en-US" sz="4000" b="1" dirty="0">
                <a:solidFill>
                  <a:schemeClr val="accent5">
                    <a:lumMod val="50000"/>
                  </a:schemeClr>
                </a:solidFill>
              </a:rPr>
              <a:t>Team-1 AquaPredict App</a:t>
            </a:r>
            <a:endParaRPr lang="en-US" sz="3300" b="1" dirty="0">
              <a:solidFill>
                <a:schemeClr val="accent5">
                  <a:lumMod val="50000"/>
                </a:schemeClr>
              </a:solidFill>
            </a:endParaRPr>
          </a:p>
        </p:txBody>
      </p:sp>
      <p:sp>
        <p:nvSpPr>
          <p:cNvPr id="7" name="TextBox 6"/>
          <p:cNvSpPr txBox="1"/>
          <p:nvPr/>
        </p:nvSpPr>
        <p:spPr>
          <a:xfrm>
            <a:off x="1813503" y="5535887"/>
            <a:ext cx="5374114" cy="523220"/>
          </a:xfrm>
          <a:prstGeom prst="rect">
            <a:avLst/>
          </a:prstGeom>
          <a:noFill/>
        </p:spPr>
        <p:txBody>
          <a:bodyPr wrap="square">
            <a:spAutoFit/>
          </a:bodyPr>
          <a:lstStyle/>
          <a:p>
            <a:pPr algn="ctr"/>
            <a:r>
              <a:rPr lang="en-US" sz="2800" b="1" dirty="0">
                <a:solidFill>
                  <a:schemeClr val="dk1"/>
                </a:solidFill>
                <a:highlight>
                  <a:srgbClr val="00FFFF"/>
                </a:highlight>
              </a:rPr>
              <a:t>Innovation is the spirit of life !</a:t>
            </a:r>
            <a:endParaRPr lang="en-US" sz="2800" dirty="0"/>
          </a:p>
        </p:txBody>
      </p:sp>
      <p:sp>
        <p:nvSpPr>
          <p:cNvPr id="9" name="TextBox 8"/>
          <p:cNvSpPr txBox="1"/>
          <p:nvPr/>
        </p:nvSpPr>
        <p:spPr>
          <a:xfrm>
            <a:off x="349619" y="4863085"/>
            <a:ext cx="8300620" cy="430887"/>
          </a:xfrm>
          <a:prstGeom prst="rect">
            <a:avLst/>
          </a:prstGeom>
          <a:noFill/>
        </p:spPr>
        <p:txBody>
          <a:bodyPr wrap="square">
            <a:spAutoFit/>
          </a:bodyPr>
          <a:lstStyle/>
          <a:p>
            <a:pPr algn="ctr"/>
            <a:r>
              <a:rPr lang="en-US" sz="1100" b="1" dirty="0">
                <a:latin typeface="Lora" pitchFamily="2" charset="0"/>
              </a:rPr>
              <a:t>Department of India space and research organization , (ISRO)</a:t>
            </a:r>
          </a:p>
          <a:p>
            <a:pPr algn="ctr"/>
            <a:r>
              <a:rPr lang="en-US" sz="1100" dirty="0">
                <a:latin typeface="Lora" pitchFamily="2" charset="0"/>
              </a:rPr>
              <a:t>Disaster management (SS596)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715" y="761164"/>
            <a:ext cx="6625771" cy="645160"/>
          </a:xfrm>
          <a:prstGeom prst="rect">
            <a:avLst/>
          </a:prstGeom>
        </p:spPr>
        <p:txBody>
          <a:bodyPr wrap="square">
            <a:spAutoFit/>
          </a:bodyPr>
          <a:lstStyle/>
          <a:p>
            <a:pPr marL="342900" indent="-342900">
              <a:buFont typeface="Wingdings" panose="05000000000000000000" pitchFamily="2" charset="2"/>
              <a:buChar char="v"/>
            </a:pPr>
            <a:r>
              <a:rPr lang="en-GB" b="1" dirty="0">
                <a:solidFill>
                  <a:srgbClr val="C00000"/>
                </a:solidFill>
              </a:rPr>
              <a:t>Spatio-temporal Evaluation of Results</a:t>
            </a:r>
            <a:r>
              <a:rPr lang="en-US" altLang="en-GB" b="1" dirty="0">
                <a:solidFill>
                  <a:srgbClr val="C00000"/>
                </a:solidFill>
              </a:rPr>
              <a:t> (SO6)</a:t>
            </a:r>
            <a:r>
              <a:rPr lang="en-GB" b="1" dirty="0">
                <a:solidFill>
                  <a:srgbClr val="C00000"/>
                </a:solidFill>
              </a:rPr>
              <a:t> </a:t>
            </a:r>
            <a:endParaRPr lang="en-GB" b="1" dirty="0">
              <a:solidFill>
                <a:srgbClr val="002060"/>
              </a:solidFill>
            </a:endParaRPr>
          </a:p>
          <a:p>
            <a:endParaRPr lang="en-GB" b="1" dirty="0">
              <a:solidFill>
                <a:srgbClr val="C00000"/>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4" y="1234844"/>
            <a:ext cx="2514600" cy="54517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9775" y="1275110"/>
            <a:ext cx="2496027" cy="541144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464" y="1234844"/>
            <a:ext cx="2514600" cy="54517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576" y="781050"/>
            <a:ext cx="2802994" cy="60769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1571" y="763192"/>
            <a:ext cx="2811230" cy="60948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a:solidFill>
                  <a:srgbClr val="C00000"/>
                </a:solidFill>
              </a:rPr>
              <a:t>Budha</a:t>
            </a:r>
            <a:r>
              <a:rPr lang="en-US" sz="2800" b="1" dirty="0">
                <a:solidFill>
                  <a:srgbClr val="C00000"/>
                </a:solidFill>
              </a:rPr>
              <a:t> Nala, Punjab</a:t>
            </a:r>
            <a:endParaRPr lang="en-IN" sz="2800" b="1" dirty="0">
              <a:solidFill>
                <a:srgbClr val="C0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1311"/>
            <a:ext cx="5330075" cy="2998167"/>
          </a:xfr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8725" y="417866"/>
            <a:ext cx="2843939" cy="61657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Satluj</a:t>
            </a:r>
            <a:r>
              <a:rPr lang="en-US" dirty="0"/>
              <a:t> (Google Time-lapse)</a:t>
            </a:r>
          </a:p>
        </p:txBody>
      </p:sp>
      <p:pic>
        <p:nvPicPr>
          <p:cNvPr id="4" name="Video_221030184419_Sli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739" y="1583140"/>
            <a:ext cx="9001364" cy="399879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15670" y="1582420"/>
            <a:ext cx="7886700" cy="4351338"/>
          </a:xfrm>
        </p:spPr>
        <p:txBody>
          <a:bodyPr>
            <a:normAutofit fontScale="77500" lnSpcReduction="10000"/>
          </a:bodyPr>
          <a:lstStyle/>
          <a:p>
            <a:pPr marL="285750" indent="-285750">
              <a:lnSpc>
                <a:spcPct val="150000"/>
              </a:lnSpc>
              <a:buClr>
                <a:schemeClr val="accent1"/>
              </a:buClr>
              <a:buFont typeface="Arial" panose="020B0604020202020204" pitchFamily="34" charset="0"/>
              <a:buChar char="•"/>
            </a:pPr>
            <a:r>
              <a:rPr lang="en-GB" dirty="0">
                <a:solidFill>
                  <a:schemeClr val="tx1"/>
                </a:solidFill>
                <a:sym typeface="+mn-ea"/>
              </a:rPr>
              <a:t>Water quality inspection on just few clicks, saves a lot of time, resources and man power enabling </a:t>
            </a:r>
            <a:r>
              <a:rPr lang="en-US" dirty="0">
                <a:solidFill>
                  <a:schemeClr val="tx1"/>
                </a:solidFill>
                <a:sym typeface="+mn-ea"/>
              </a:rPr>
              <a:t>cost savings from proactive versus reactive responses</a:t>
            </a:r>
            <a:r>
              <a:rPr lang="en-GB" dirty="0">
                <a:solidFill>
                  <a:schemeClr val="tx1"/>
                </a:solidFill>
                <a:sym typeface="+mn-ea"/>
              </a:rPr>
              <a:t>.</a:t>
            </a:r>
            <a:endParaRPr lang="en-GB" dirty="0">
              <a:solidFill>
                <a:schemeClr val="tx1"/>
              </a:solidFill>
            </a:endParaRPr>
          </a:p>
          <a:p>
            <a:pPr marL="285750" indent="-285750">
              <a:lnSpc>
                <a:spcPct val="150000"/>
              </a:lnSpc>
              <a:buClr>
                <a:schemeClr val="accent1"/>
              </a:buClr>
              <a:buFont typeface="Arial" panose="020B0604020202020204" pitchFamily="34" charset="0"/>
              <a:buChar char="•"/>
            </a:pPr>
            <a:r>
              <a:rPr lang="en-US" dirty="0">
                <a:solidFill>
                  <a:schemeClr val="tx1"/>
                </a:solidFill>
                <a:sym typeface="+mn-ea"/>
              </a:rPr>
              <a:t>Ac</a:t>
            </a:r>
            <a:r>
              <a:rPr lang="en-GB" dirty="0">
                <a:solidFill>
                  <a:schemeClr val="tx1"/>
                </a:solidFill>
                <a:sym typeface="+mn-ea"/>
              </a:rPr>
              <a:t>quisition and analysis of data on regular basis</a:t>
            </a:r>
            <a:endParaRPr lang="en-GB" dirty="0">
              <a:solidFill>
                <a:schemeClr val="tx1"/>
              </a:solidFill>
            </a:endParaRPr>
          </a:p>
          <a:p>
            <a:pPr marL="285750" indent="-285750">
              <a:lnSpc>
                <a:spcPct val="150000"/>
              </a:lnSpc>
              <a:buClr>
                <a:schemeClr val="accent1"/>
              </a:buClr>
              <a:buFont typeface="Arial" panose="020B0604020202020204" pitchFamily="34" charset="0"/>
              <a:buChar char="•"/>
            </a:pPr>
            <a:r>
              <a:rPr lang="en-GB" dirty="0">
                <a:solidFill>
                  <a:schemeClr val="tx1"/>
                </a:solidFill>
                <a:sym typeface="+mn-ea"/>
              </a:rPr>
              <a:t>Can monitor a large scale area.</a:t>
            </a:r>
            <a:endParaRPr lang="en-GB" dirty="0">
              <a:solidFill>
                <a:schemeClr val="tx1"/>
              </a:solidFill>
            </a:endParaRPr>
          </a:p>
          <a:p>
            <a:pPr marL="285750" indent="-285750">
              <a:lnSpc>
                <a:spcPct val="150000"/>
              </a:lnSpc>
              <a:buClr>
                <a:schemeClr val="accent1"/>
              </a:buClr>
              <a:buFont typeface="Arial" panose="020B0604020202020204" pitchFamily="34" charset="0"/>
              <a:buChar char="•"/>
            </a:pPr>
            <a:r>
              <a:rPr lang="en-US" dirty="0">
                <a:solidFill>
                  <a:schemeClr val="tx1"/>
                </a:solidFill>
                <a:sym typeface="+mn-ea"/>
              </a:rPr>
              <a:t>More up-to-date public safety information that is useful to fishermen, sailors, tourists, general public, and public water system managers.</a:t>
            </a:r>
            <a:endParaRPr lang="en-GB" dirty="0">
              <a:solidFill>
                <a:srgbClr val="C00000"/>
              </a:solidFill>
            </a:endParaRPr>
          </a:p>
          <a:p>
            <a:pPr>
              <a:lnSpc>
                <a:spcPct val="150000"/>
              </a:lnSpc>
              <a:buClr>
                <a:schemeClr val="accent1"/>
              </a:buClr>
            </a:pPr>
            <a:endParaRPr lang="en-GB" dirty="0"/>
          </a:p>
          <a:p>
            <a:endParaRPr lang="en-US"/>
          </a:p>
        </p:txBody>
      </p:sp>
      <p:sp>
        <p:nvSpPr>
          <p:cNvPr id="6" name="Title 5"/>
          <p:cNvSpPr>
            <a:spLocks noGrp="1"/>
          </p:cNvSpPr>
          <p:nvPr>
            <p:ph type="title"/>
          </p:nvPr>
        </p:nvSpPr>
        <p:spPr>
          <a:xfrm>
            <a:off x="915670" y="593728"/>
            <a:ext cx="7886700" cy="1325563"/>
          </a:xfrm>
        </p:spPr>
        <p:txBody>
          <a:bodyPr>
            <a:normAutofit/>
          </a:bodyPr>
          <a:lstStyle/>
          <a:p>
            <a:r>
              <a:rPr lang="en-GB" dirty="0">
                <a:solidFill>
                  <a:schemeClr val="tx1"/>
                </a:solidFill>
                <a:sym typeface="+mn-ea"/>
              </a:rPr>
              <a:t>Advantages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2"/>
                </a:solidFill>
                <a:sym typeface="+mn-ea"/>
              </a:rPr>
              <a:t>Future Work</a:t>
            </a:r>
            <a:endParaRPr lang="en-US"/>
          </a:p>
        </p:txBody>
      </p:sp>
      <p:sp>
        <p:nvSpPr>
          <p:cNvPr id="3" name="Content Placeholder 2"/>
          <p:cNvSpPr>
            <a:spLocks noGrp="1"/>
          </p:cNvSpPr>
          <p:nvPr>
            <p:ph idx="1"/>
          </p:nvPr>
        </p:nvSpPr>
        <p:spPr/>
        <p:txBody>
          <a:bodyPr>
            <a:normAutofit fontScale="77500" lnSpcReduction="10000"/>
            <a:scene3d>
              <a:camera prst="orthographicFront"/>
              <a:lightRig rig="threePt" dir="t"/>
            </a:scene3d>
          </a:bodyPr>
          <a:lstStyle/>
          <a:p>
            <a:pPr algn="just"/>
            <a:r>
              <a:rPr lang="en-US" dirty="0">
                <a:ln/>
                <a:solidFill>
                  <a:schemeClr val="tx1"/>
                </a:solidFill>
                <a:effectLst>
                  <a:outerShdw blurRad="38100" dist="19050" dir="2700000" algn="tl" rotWithShape="0">
                    <a:schemeClr val="dk1">
                      <a:alpha val="40000"/>
                    </a:schemeClr>
                  </a:outerShdw>
                </a:effectLst>
                <a:sym typeface="+mn-ea"/>
              </a:rPr>
              <a:t>Can be upgraded by implementing the feedback testing mechanism.</a:t>
            </a:r>
            <a:endParaRPr lang="en-US" dirty="0">
              <a:ln/>
              <a:solidFill>
                <a:schemeClr val="tx1"/>
              </a:solidFill>
              <a:effectLst>
                <a:outerShdw blurRad="38100" dist="19050" dir="2700000" algn="tl" rotWithShape="0">
                  <a:schemeClr val="dk1">
                    <a:alpha val="40000"/>
                  </a:schemeClr>
                </a:outerShdw>
              </a:effectLst>
            </a:endParaRPr>
          </a:p>
          <a:p>
            <a:pPr algn="just"/>
            <a:r>
              <a:rPr lang="en-US" dirty="0">
                <a:ln/>
                <a:solidFill>
                  <a:schemeClr val="tx1"/>
                </a:solidFill>
                <a:effectLst>
                  <a:outerShdw blurRad="38100" dist="19050" dir="2700000" algn="tl" rotWithShape="0">
                    <a:schemeClr val="dk1">
                      <a:alpha val="40000"/>
                    </a:schemeClr>
                  </a:outerShdw>
                </a:effectLst>
                <a:sym typeface="+mn-ea"/>
              </a:rPr>
              <a:t>Upgraded to near real time water quality prediction.</a:t>
            </a:r>
            <a:endParaRPr lang="en-US" dirty="0">
              <a:ln/>
              <a:solidFill>
                <a:schemeClr val="tx1"/>
              </a:solidFill>
              <a:effectLst>
                <a:outerShdw blurRad="38100" dist="19050" dir="2700000" algn="tl" rotWithShape="0">
                  <a:schemeClr val="dk1">
                    <a:alpha val="40000"/>
                  </a:schemeClr>
                </a:outerShdw>
              </a:effectLst>
            </a:endParaRPr>
          </a:p>
          <a:p>
            <a:pPr algn="just"/>
            <a:r>
              <a:rPr lang="en-US" dirty="0">
                <a:ln/>
                <a:solidFill>
                  <a:schemeClr val="tx1"/>
                </a:solidFill>
                <a:effectLst>
                  <a:outerShdw blurRad="38100" dist="19050" dir="2700000" algn="tl" rotWithShape="0">
                    <a:schemeClr val="dk1">
                      <a:alpha val="40000"/>
                    </a:schemeClr>
                  </a:outerShdw>
                </a:effectLst>
                <a:sym typeface="+mn-ea"/>
              </a:rPr>
              <a:t>Fore coming water hazards from natural or foreign entities can be predicted, analyzed and handled in a effective manner.</a:t>
            </a:r>
            <a:endParaRPr lang="en-US" dirty="0">
              <a:ln/>
              <a:solidFill>
                <a:schemeClr val="tx1"/>
              </a:solidFill>
              <a:effectLst>
                <a:outerShdw blurRad="38100" dist="19050" dir="2700000" algn="tl" rotWithShape="0">
                  <a:schemeClr val="dk1">
                    <a:alpha val="40000"/>
                  </a:schemeClr>
                </a:outerShdw>
              </a:effectLst>
            </a:endParaRPr>
          </a:p>
          <a:p>
            <a:pPr algn="just"/>
            <a:r>
              <a:rPr lang="en-US" dirty="0">
                <a:ln/>
                <a:solidFill>
                  <a:schemeClr val="tx1"/>
                </a:solidFill>
                <a:effectLst>
                  <a:outerShdw blurRad="38100" dist="19050" dir="2700000" algn="tl" rotWithShape="0">
                    <a:schemeClr val="dk1">
                      <a:alpha val="40000"/>
                    </a:schemeClr>
                  </a:outerShdw>
                </a:effectLst>
                <a:sym typeface="+mn-ea"/>
              </a:rPr>
              <a:t>For analysis of spatial and temporal variability of water sources.</a:t>
            </a:r>
          </a:p>
          <a:p>
            <a:pPr algn="just"/>
            <a:r>
              <a:rPr lang="en-US" dirty="0">
                <a:ln/>
                <a:solidFill>
                  <a:schemeClr val="tx1"/>
                </a:solidFill>
                <a:effectLst>
                  <a:outerShdw blurRad="38100" dist="19050" dir="2700000" algn="tl" rotWithShape="0">
                    <a:schemeClr val="dk1">
                      <a:alpha val="40000"/>
                    </a:schemeClr>
                  </a:outerShdw>
                </a:effectLst>
              </a:rPr>
              <a:t>Inclusion of a water identification algorithm in our application through which we can detect the that presence of water in any Clicked image Search which will help in making our system more time and performance efficient</a:t>
            </a:r>
          </a:p>
          <a:p>
            <a:pPr algn="just"/>
            <a:r>
              <a:rPr lang="en-US">
                <a:ln/>
                <a:solidFill>
                  <a:schemeClr val="tx1"/>
                </a:solidFill>
                <a:effectLst>
                  <a:outerShdw blurRad="38100" dist="19050" dir="2700000" algn="tl" rotWithShape="0">
                    <a:schemeClr val="dk1">
                      <a:alpha val="40000"/>
                    </a:schemeClr>
                  </a:outerShdw>
                </a:effectLst>
                <a:sym typeface="+mn-ea"/>
              </a:rPr>
              <a:t>New techniques have to studied and implemented for deriving additional parameters from satellite (i.e., Sentinal-2) for characterization of quality of water and from RGB values of images and it should be validated with proper research and analyses on different water samples.</a:t>
            </a:r>
            <a:endParaRPr lang="en-US">
              <a:ln/>
              <a:solidFill>
                <a:schemeClr val="tx1"/>
              </a:solidFill>
              <a:effectLst>
                <a:outerShdw blurRad="38100" dist="19050" dir="2700000" algn="tl" rotWithShape="0">
                  <a:schemeClr val="dk1">
                    <a:alpha val="40000"/>
                  </a:schemeClr>
                </a:outerShdw>
              </a:effectLst>
            </a:endParaRPr>
          </a:p>
          <a:p>
            <a:pPr algn="just"/>
            <a:endParaRPr lang="en-US" dirty="0">
              <a:ln/>
              <a:solidFill>
                <a:schemeClr val="tx1"/>
              </a:solidFill>
              <a:effectLst>
                <a:outerShdw blurRad="38100" dist="19050" dir="2700000" algn="tl" rotWithShape="0">
                  <a:schemeClr val="dk1">
                    <a:alpha val="40000"/>
                  </a:schemeClr>
                </a:outerShdw>
              </a:effectLst>
            </a:endParaRPr>
          </a:p>
          <a:p>
            <a:pPr algn="just"/>
            <a:endParaRPr lang="en-US" dirty="0">
              <a:ln/>
              <a:solidFill>
                <a:schemeClr val="tx1"/>
              </a:solidFill>
              <a:effectLst>
                <a:outerShdw blurRad="38100" dist="19050" dir="2700000" algn="tl" rotWithShape="0">
                  <a:schemeClr val="dk1">
                    <a:alpha val="40000"/>
                  </a:schemeClr>
                </a:outerShdw>
              </a:effectLst>
            </a:endParaRPr>
          </a:p>
        </p:txBody>
      </p:sp>
      <p:sp>
        <p:nvSpPr>
          <p:cNvPr id="4" name="Title 1"/>
          <p:cNvSpPr>
            <a:spLocks noGrp="1"/>
          </p:cNvSpPr>
          <p:nvPr/>
        </p:nvSpPr>
        <p:spPr>
          <a:xfrm>
            <a:off x="976444" y="3770813"/>
            <a:ext cx="7886700" cy="461960"/>
          </a:xfrm>
          <a:prstGeom prst="rect">
            <a:avLst/>
          </a:prstGeom>
        </p:spPr>
        <p:txBody>
          <a:bodyPr vert="horz" lIns="91440" tIns="45720" rIns="91440" bIns="45720" rtlCol="0" anchor="ctr">
            <a:normAutofit fontScale="7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tx2"/>
              </a:solidFill>
            </a:endParaRPr>
          </a:p>
        </p:txBody>
      </p:sp>
      <p:sp>
        <p:nvSpPr>
          <p:cNvPr id="5" name="Content Placeholder 2"/>
          <p:cNvSpPr>
            <a:spLocks noGrp="1"/>
          </p:cNvSpPr>
          <p:nvPr/>
        </p:nvSpPr>
        <p:spPr>
          <a:xfrm>
            <a:off x="695139" y="4233104"/>
            <a:ext cx="7753535" cy="1869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accent4">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Outcomes</a:t>
            </a:r>
          </a:p>
        </p:txBody>
      </p:sp>
      <p:sp>
        <p:nvSpPr>
          <p:cNvPr id="3" name="Content Placeholder 2"/>
          <p:cNvSpPr>
            <a:spLocks noGrp="1"/>
          </p:cNvSpPr>
          <p:nvPr>
            <p:ph idx="1"/>
          </p:nvPr>
        </p:nvSpPr>
        <p:spPr>
          <a:xfrm>
            <a:off x="628650" y="1825625"/>
            <a:ext cx="7693715" cy="4098097"/>
          </a:xfrm>
        </p:spPr>
        <p:txBody>
          <a:bodyPr/>
          <a:lstStyle/>
          <a:p>
            <a:r>
              <a:rPr lang="en-US" dirty="0"/>
              <a:t>Participated  and Won in “</a:t>
            </a:r>
            <a:r>
              <a:rPr lang="en-US" b="1" dirty="0"/>
              <a:t>SIH 2022</a:t>
            </a:r>
            <a:r>
              <a:rPr lang="en-US" dirty="0"/>
              <a:t>” under the </a:t>
            </a:r>
            <a:r>
              <a:rPr lang="en-US" b="1" dirty="0"/>
              <a:t>Disaster Management</a:t>
            </a:r>
            <a:r>
              <a:rPr lang="en-US" dirty="0"/>
              <a:t> Category conducted by</a:t>
            </a:r>
            <a:r>
              <a:rPr lang="en-US" b="1" dirty="0"/>
              <a:t> SAC-ISRO.</a:t>
            </a:r>
          </a:p>
          <a:p>
            <a:r>
              <a:rPr lang="en-US" dirty="0"/>
              <a:t>It is published as a book chapter for an edited volume, titled “</a:t>
            </a:r>
            <a:r>
              <a:rPr lang="en-US" b="1" dirty="0"/>
              <a:t>Advanced Communication and Intelligent Systems</a:t>
            </a:r>
            <a:r>
              <a:rPr lang="en-US" dirty="0"/>
              <a:t>” in the </a:t>
            </a:r>
            <a:r>
              <a:rPr lang="en-US" b="1" dirty="0"/>
              <a:t>Springer Book Series</a:t>
            </a:r>
            <a:r>
              <a:rPr lang="en-US" dirty="0"/>
              <a:t> “</a:t>
            </a:r>
            <a:r>
              <a:rPr lang="en-US" b="1" dirty="0"/>
              <a:t>Communications in Computer and Information Science”</a:t>
            </a:r>
            <a:r>
              <a:rPr lang="en-US" dirty="0"/>
              <a:t>.      https://www.springer.com/series/7899</a:t>
            </a:r>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82200"/>
            <a:ext cx="7886700" cy="1325563"/>
          </a:xfrm>
        </p:spPr>
        <p:txBody>
          <a:bodyPr/>
          <a:lstStyle/>
          <a:p>
            <a:pPr algn="ctr"/>
            <a:r>
              <a:rPr lang="en-US" sz="6000" b="1" dirty="0"/>
              <a:t>Thank You!</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645" y="628015"/>
            <a:ext cx="4628515" cy="756920"/>
          </a:xfrm>
        </p:spPr>
        <p:txBody>
          <a:bodyPr/>
          <a:lstStyle/>
          <a:p>
            <a:r>
              <a:rPr lang="en-US" sz="3600" b="1" dirty="0">
                <a:solidFill>
                  <a:schemeClr val="bg2">
                    <a:lumMod val="25000"/>
                  </a:schemeClr>
                </a:solidFill>
              </a:rPr>
              <a:t>Necessity ? (S01 &amp;SO4)</a:t>
            </a:r>
          </a:p>
        </p:txBody>
      </p:sp>
      <p:sp>
        <p:nvSpPr>
          <p:cNvPr id="3" name="Content Placeholder 2"/>
          <p:cNvSpPr>
            <a:spLocks noGrp="1"/>
          </p:cNvSpPr>
          <p:nvPr>
            <p:ph idx="1"/>
          </p:nvPr>
        </p:nvSpPr>
        <p:spPr>
          <a:xfrm>
            <a:off x="550072" y="1384916"/>
            <a:ext cx="4628734" cy="4074851"/>
          </a:xfrm>
        </p:spPr>
        <p:txBody>
          <a:bodyPr>
            <a:normAutofit lnSpcReduction="10000"/>
          </a:bodyPr>
          <a:lstStyle/>
          <a:p>
            <a:pPr marL="266065" marR="5080" indent="-257175" algn="just">
              <a:lnSpc>
                <a:spcPct val="100000"/>
              </a:lnSpc>
              <a:tabLst>
                <a:tab pos="224790" algn="l"/>
              </a:tabLst>
            </a:pPr>
            <a:r>
              <a:rPr lang="en-US" sz="1600" dirty="0">
                <a:solidFill>
                  <a:srgbClr val="0070C0"/>
                </a:solidFill>
                <a:latin typeface="Times New Roman" panose="02020603050405020304"/>
                <a:cs typeface="Times New Roman" panose="02020603050405020304"/>
              </a:rPr>
              <a:t>Identifying nearby potable water </a:t>
            </a:r>
            <a:r>
              <a:rPr lang="en-US" sz="1600" spc="-4" dirty="0">
                <a:solidFill>
                  <a:srgbClr val="0070C0"/>
                </a:solidFill>
                <a:latin typeface="Times New Roman" panose="02020603050405020304"/>
                <a:cs typeface="Times New Roman" panose="02020603050405020304"/>
              </a:rPr>
              <a:t>sources </a:t>
            </a:r>
            <a:r>
              <a:rPr lang="en-US" sz="1600" dirty="0">
                <a:solidFill>
                  <a:srgbClr val="0070C0"/>
                </a:solidFill>
                <a:latin typeface="Times New Roman" panose="02020603050405020304"/>
                <a:cs typeface="Times New Roman" panose="02020603050405020304"/>
              </a:rPr>
              <a:t>under unusual situations like hazards </a:t>
            </a:r>
            <a:r>
              <a:rPr lang="en-US" sz="1600" spc="-4" dirty="0">
                <a:solidFill>
                  <a:srgbClr val="0070C0"/>
                </a:solidFill>
                <a:latin typeface="Times New Roman" panose="02020603050405020304"/>
                <a:cs typeface="Times New Roman" panose="02020603050405020304"/>
              </a:rPr>
              <a:t>and  disasters (i.e., flood and drought ).</a:t>
            </a:r>
            <a:endParaRPr lang="en-US" sz="1600" dirty="0">
              <a:solidFill>
                <a:srgbClr val="0070C0"/>
              </a:solidFill>
              <a:latin typeface="Times New Roman" panose="02020603050405020304"/>
              <a:cs typeface="Times New Roman" panose="02020603050405020304"/>
            </a:endParaRPr>
          </a:p>
          <a:p>
            <a:pPr marL="266065" marR="6350" indent="-257175" algn="just">
              <a:lnSpc>
                <a:spcPct val="100000"/>
              </a:lnSpc>
              <a:spcBef>
                <a:spcPts val="745"/>
              </a:spcBef>
              <a:tabLst>
                <a:tab pos="224790" algn="l"/>
              </a:tabLst>
            </a:pPr>
            <a:r>
              <a:rPr lang="en-US" sz="1600" dirty="0">
                <a:solidFill>
                  <a:srgbClr val="7030A0"/>
                </a:solidFill>
                <a:latin typeface="Times New Roman" panose="02020603050405020304"/>
                <a:cs typeface="Times New Roman" panose="02020603050405020304"/>
              </a:rPr>
              <a:t>Catalyzing/Accelerating the process of testing </a:t>
            </a:r>
            <a:r>
              <a:rPr lang="en-US" sz="1600" spc="-4" dirty="0">
                <a:solidFill>
                  <a:srgbClr val="7030A0"/>
                </a:solidFill>
                <a:latin typeface="Times New Roman" panose="02020603050405020304"/>
                <a:cs typeface="Times New Roman" panose="02020603050405020304"/>
              </a:rPr>
              <a:t>and  improving </a:t>
            </a:r>
            <a:r>
              <a:rPr lang="en-US" sz="1600" dirty="0">
                <a:solidFill>
                  <a:srgbClr val="7030A0"/>
                </a:solidFill>
                <a:latin typeface="Times New Roman" panose="02020603050405020304"/>
                <a:cs typeface="Times New Roman" panose="02020603050405020304"/>
              </a:rPr>
              <a:t>the </a:t>
            </a:r>
            <a:r>
              <a:rPr lang="en-US" sz="1600" spc="-4" dirty="0">
                <a:solidFill>
                  <a:srgbClr val="7030A0"/>
                </a:solidFill>
                <a:latin typeface="Times New Roman" panose="02020603050405020304"/>
                <a:cs typeface="Times New Roman" panose="02020603050405020304"/>
              </a:rPr>
              <a:t>quality </a:t>
            </a:r>
            <a:r>
              <a:rPr lang="en-US" sz="1600" dirty="0">
                <a:solidFill>
                  <a:srgbClr val="7030A0"/>
                </a:solidFill>
                <a:latin typeface="Times New Roman" panose="02020603050405020304"/>
                <a:cs typeface="Times New Roman" panose="02020603050405020304"/>
              </a:rPr>
              <a:t>of </a:t>
            </a:r>
            <a:r>
              <a:rPr lang="en-US" sz="1600" spc="-8" dirty="0">
                <a:solidFill>
                  <a:srgbClr val="7030A0"/>
                </a:solidFill>
                <a:latin typeface="Times New Roman" panose="02020603050405020304"/>
                <a:cs typeface="Times New Roman" panose="02020603050405020304"/>
              </a:rPr>
              <a:t>water</a:t>
            </a:r>
            <a:r>
              <a:rPr lang="en-US" sz="1600" spc="68" dirty="0">
                <a:solidFill>
                  <a:srgbClr val="7030A0"/>
                </a:solidFill>
                <a:latin typeface="Times New Roman" panose="02020603050405020304"/>
                <a:cs typeface="Times New Roman" panose="02020603050405020304"/>
              </a:rPr>
              <a:t> </a:t>
            </a:r>
            <a:r>
              <a:rPr lang="en-US" sz="1600" spc="-4" dirty="0">
                <a:solidFill>
                  <a:srgbClr val="7030A0"/>
                </a:solidFill>
                <a:latin typeface="Times New Roman" panose="02020603050405020304"/>
                <a:cs typeface="Times New Roman" panose="02020603050405020304"/>
              </a:rPr>
              <a:t>sources.</a:t>
            </a:r>
            <a:r>
              <a:rPr lang="en-GB" sz="1600" dirty="0"/>
              <a:t> </a:t>
            </a:r>
            <a:r>
              <a:rPr lang="en-GB" sz="1600" dirty="0">
                <a:solidFill>
                  <a:srgbClr val="7030A0"/>
                </a:solidFill>
              </a:rPr>
              <a:t>Large range of area coverage for inspection.</a:t>
            </a:r>
          </a:p>
          <a:p>
            <a:pPr marL="266065" marR="3810" indent="-257175" algn="just">
              <a:lnSpc>
                <a:spcPct val="100000"/>
              </a:lnSpc>
              <a:spcBef>
                <a:spcPts val="755"/>
              </a:spcBef>
              <a:tabLst>
                <a:tab pos="224790" algn="l"/>
              </a:tabLst>
            </a:pPr>
            <a:r>
              <a:rPr lang="en-US" sz="1600" dirty="0">
                <a:solidFill>
                  <a:schemeClr val="accent2">
                    <a:lumMod val="75000"/>
                  </a:schemeClr>
                </a:solidFill>
                <a:latin typeface="Times New Roman" panose="02020603050405020304"/>
                <a:cs typeface="Times New Roman" panose="02020603050405020304"/>
              </a:rPr>
              <a:t>Predicting </a:t>
            </a:r>
            <a:r>
              <a:rPr lang="en-US" sz="1600" spc="-4" dirty="0">
                <a:solidFill>
                  <a:schemeClr val="accent2">
                    <a:lumMod val="75000"/>
                  </a:schemeClr>
                </a:solidFill>
                <a:latin typeface="Times New Roman" panose="02020603050405020304"/>
                <a:cs typeface="Times New Roman" panose="02020603050405020304"/>
              </a:rPr>
              <a:t>and </a:t>
            </a:r>
            <a:r>
              <a:rPr lang="en-US" sz="1600" dirty="0">
                <a:solidFill>
                  <a:schemeClr val="accent2">
                    <a:lumMod val="75000"/>
                  </a:schemeClr>
                </a:solidFill>
                <a:latin typeface="Times New Roman" panose="02020603050405020304"/>
                <a:cs typeface="Times New Roman" panose="02020603050405020304"/>
              </a:rPr>
              <a:t>preventing </a:t>
            </a:r>
            <a:r>
              <a:rPr lang="en-US" sz="1600" spc="-4" dirty="0">
                <a:solidFill>
                  <a:schemeClr val="accent2">
                    <a:lumMod val="75000"/>
                  </a:schemeClr>
                </a:solidFill>
                <a:latin typeface="Times New Roman" panose="02020603050405020304"/>
                <a:cs typeface="Times New Roman" panose="02020603050405020304"/>
              </a:rPr>
              <a:t>any </a:t>
            </a:r>
            <a:r>
              <a:rPr lang="en-US" sz="1600" dirty="0">
                <a:solidFill>
                  <a:schemeClr val="accent2">
                    <a:lumMod val="75000"/>
                  </a:schemeClr>
                </a:solidFill>
                <a:latin typeface="Times New Roman" panose="02020603050405020304"/>
                <a:cs typeface="Times New Roman" panose="02020603050405020304"/>
              </a:rPr>
              <a:t>unforeseen conditions  (increasing radioactive content, toxicity, etc.) by </a:t>
            </a:r>
            <a:r>
              <a:rPr lang="en-US" sz="1600" spc="-4" dirty="0">
                <a:solidFill>
                  <a:schemeClr val="accent2">
                    <a:lumMod val="75000"/>
                  </a:schemeClr>
                </a:solidFill>
                <a:latin typeface="Times New Roman" panose="02020603050405020304"/>
                <a:cs typeface="Times New Roman" panose="02020603050405020304"/>
              </a:rPr>
              <a:t>regular check on purity of </a:t>
            </a:r>
            <a:r>
              <a:rPr lang="en-US" sz="1600" spc="-8" dirty="0">
                <a:solidFill>
                  <a:schemeClr val="accent2">
                    <a:lumMod val="75000"/>
                  </a:schemeClr>
                </a:solidFill>
                <a:latin typeface="Times New Roman" panose="02020603050405020304"/>
                <a:cs typeface="Times New Roman" panose="02020603050405020304"/>
              </a:rPr>
              <a:t>water.</a:t>
            </a:r>
            <a:endParaRPr lang="en-US" sz="1600" dirty="0">
              <a:solidFill>
                <a:schemeClr val="accent2">
                  <a:lumMod val="75000"/>
                </a:schemeClr>
              </a:solidFill>
              <a:latin typeface="Times New Roman" panose="02020603050405020304"/>
              <a:cs typeface="Times New Roman" panose="02020603050405020304"/>
            </a:endParaRPr>
          </a:p>
          <a:p>
            <a:pPr marL="266065" marR="5080" indent="-257175" algn="just">
              <a:lnSpc>
                <a:spcPct val="100000"/>
              </a:lnSpc>
              <a:spcBef>
                <a:spcPts val="745"/>
              </a:spcBef>
              <a:tabLst>
                <a:tab pos="224790" algn="l"/>
              </a:tabLst>
            </a:pPr>
            <a:r>
              <a:rPr lang="en-US" sz="1600" spc="-4" dirty="0">
                <a:solidFill>
                  <a:schemeClr val="accent6">
                    <a:lumMod val="50000"/>
                  </a:schemeClr>
                </a:solidFill>
                <a:latin typeface="Times New Roman" panose="02020603050405020304"/>
                <a:cs typeface="Times New Roman" panose="02020603050405020304"/>
              </a:rPr>
              <a:t>Aids </a:t>
            </a:r>
            <a:r>
              <a:rPr lang="en-US" sz="1600" dirty="0">
                <a:solidFill>
                  <a:schemeClr val="accent6">
                    <a:lumMod val="50000"/>
                  </a:schemeClr>
                </a:solidFill>
                <a:latin typeface="Times New Roman" panose="02020603050405020304"/>
                <a:cs typeface="Times New Roman" panose="02020603050405020304"/>
              </a:rPr>
              <a:t>Government schemes (i.e. Jal  </a:t>
            </a:r>
            <a:r>
              <a:rPr lang="en-US" sz="1600" spc="-4" dirty="0">
                <a:solidFill>
                  <a:schemeClr val="accent6">
                    <a:lumMod val="50000"/>
                  </a:schemeClr>
                </a:solidFill>
                <a:latin typeface="Times New Roman" panose="02020603050405020304"/>
                <a:cs typeface="Times New Roman" panose="02020603050405020304"/>
              </a:rPr>
              <a:t>Shakti, </a:t>
            </a:r>
            <a:r>
              <a:rPr lang="en-US" sz="1600" dirty="0">
                <a:solidFill>
                  <a:schemeClr val="accent6">
                    <a:lumMod val="50000"/>
                  </a:schemeClr>
                </a:solidFill>
                <a:latin typeface="Times New Roman" panose="02020603050405020304"/>
                <a:cs typeface="Times New Roman" panose="02020603050405020304"/>
              </a:rPr>
              <a:t>Jal Jeevan and </a:t>
            </a:r>
            <a:r>
              <a:rPr lang="en-GB" sz="1600" dirty="0">
                <a:solidFill>
                  <a:schemeClr val="accent6">
                    <a:lumMod val="50000"/>
                  </a:schemeClr>
                </a:solidFill>
              </a:rPr>
              <a:t>Government’s Clean India movement.</a:t>
            </a:r>
            <a:r>
              <a:rPr lang="en-US" sz="1600" dirty="0">
                <a:solidFill>
                  <a:schemeClr val="accent6">
                    <a:lumMod val="50000"/>
                  </a:schemeClr>
                </a:solidFill>
                <a:latin typeface="Times New Roman" panose="02020603050405020304"/>
                <a:cs typeface="Times New Roman" panose="02020603050405020304"/>
              </a:rPr>
              <a:t>) by </a:t>
            </a:r>
            <a:r>
              <a:rPr lang="en-US" sz="1600" spc="-4" dirty="0">
                <a:solidFill>
                  <a:schemeClr val="accent6">
                    <a:lumMod val="50000"/>
                  </a:schemeClr>
                </a:solidFill>
                <a:latin typeface="Times New Roman" panose="02020603050405020304"/>
                <a:cs typeface="Times New Roman" panose="02020603050405020304"/>
              </a:rPr>
              <a:t>developing </a:t>
            </a:r>
            <a:r>
              <a:rPr lang="en-US" sz="1600" dirty="0">
                <a:solidFill>
                  <a:schemeClr val="accent6">
                    <a:lumMod val="50000"/>
                  </a:schemeClr>
                </a:solidFill>
                <a:latin typeface="Times New Roman" panose="02020603050405020304"/>
                <a:cs typeface="Times New Roman" panose="02020603050405020304"/>
              </a:rPr>
              <a:t>improved </a:t>
            </a:r>
            <a:r>
              <a:rPr lang="en-US" sz="1600" spc="-4" dirty="0">
                <a:solidFill>
                  <a:schemeClr val="accent6">
                    <a:lumMod val="50000"/>
                  </a:schemeClr>
                </a:solidFill>
                <a:latin typeface="Times New Roman" panose="02020603050405020304"/>
                <a:cs typeface="Times New Roman" panose="02020603050405020304"/>
              </a:rPr>
              <a:t>water  </a:t>
            </a:r>
            <a:r>
              <a:rPr lang="en-US" sz="1600" dirty="0">
                <a:solidFill>
                  <a:schemeClr val="accent6">
                    <a:lumMod val="50000"/>
                  </a:schemeClr>
                </a:solidFill>
                <a:latin typeface="Times New Roman" panose="02020603050405020304"/>
                <a:cs typeface="Times New Roman" panose="02020603050405020304"/>
              </a:rPr>
              <a:t>quality </a:t>
            </a:r>
            <a:r>
              <a:rPr lang="en-US" sz="1600" spc="-4" dirty="0">
                <a:solidFill>
                  <a:schemeClr val="accent6">
                    <a:lumMod val="50000"/>
                  </a:schemeClr>
                </a:solidFill>
                <a:latin typeface="Times New Roman" panose="02020603050405020304"/>
                <a:cs typeface="Times New Roman" panose="02020603050405020304"/>
              </a:rPr>
              <a:t>monitoring systems and strengthening </a:t>
            </a:r>
            <a:r>
              <a:rPr lang="en-US" sz="1600" dirty="0">
                <a:solidFill>
                  <a:schemeClr val="accent6">
                    <a:lumMod val="50000"/>
                  </a:schemeClr>
                </a:solidFill>
                <a:latin typeface="Times New Roman" panose="02020603050405020304"/>
                <a:cs typeface="Times New Roman" panose="02020603050405020304"/>
              </a:rPr>
              <a:t>the  operation </a:t>
            </a:r>
            <a:r>
              <a:rPr lang="en-US" sz="1600" spc="-4" dirty="0">
                <a:solidFill>
                  <a:schemeClr val="accent6">
                    <a:lumMod val="50000"/>
                  </a:schemeClr>
                </a:solidFill>
                <a:latin typeface="Times New Roman" panose="02020603050405020304"/>
                <a:cs typeface="Times New Roman" panose="02020603050405020304"/>
              </a:rPr>
              <a:t>and </a:t>
            </a:r>
            <a:r>
              <a:rPr lang="en-US" sz="1600" dirty="0">
                <a:solidFill>
                  <a:schemeClr val="accent6">
                    <a:lumMod val="50000"/>
                  </a:schemeClr>
                </a:solidFill>
                <a:latin typeface="Times New Roman" panose="02020603050405020304"/>
                <a:cs typeface="Times New Roman" panose="02020603050405020304"/>
              </a:rPr>
              <a:t>maintenance of </a:t>
            </a:r>
            <a:r>
              <a:rPr lang="en-US" sz="1600" spc="-4" dirty="0">
                <a:solidFill>
                  <a:schemeClr val="accent6">
                    <a:lumMod val="50000"/>
                  </a:schemeClr>
                </a:solidFill>
                <a:latin typeface="Times New Roman" panose="02020603050405020304"/>
                <a:cs typeface="Times New Roman" panose="02020603050405020304"/>
              </a:rPr>
              <a:t>water </a:t>
            </a:r>
            <a:r>
              <a:rPr lang="en-US" sz="1600" dirty="0">
                <a:solidFill>
                  <a:schemeClr val="accent6">
                    <a:lumMod val="50000"/>
                  </a:schemeClr>
                </a:solidFill>
                <a:latin typeface="Times New Roman" panose="02020603050405020304"/>
                <a:cs typeface="Times New Roman" panose="02020603050405020304"/>
              </a:rPr>
              <a:t>supply  </a:t>
            </a:r>
            <a:r>
              <a:rPr lang="en-US" sz="1600" spc="-4" dirty="0">
                <a:solidFill>
                  <a:schemeClr val="accent6">
                    <a:lumMod val="50000"/>
                  </a:schemeClr>
                </a:solidFill>
                <a:latin typeface="Times New Roman" panose="02020603050405020304"/>
                <a:cs typeface="Times New Roman" panose="02020603050405020304"/>
              </a:rPr>
              <a:t>infrastructures</a:t>
            </a:r>
            <a:r>
              <a:rPr lang="en-US" sz="1600" spc="-4" dirty="0">
                <a:solidFill>
                  <a:schemeClr val="accent5">
                    <a:lumMod val="50000"/>
                  </a:schemeClr>
                </a:solidFill>
                <a:latin typeface="Times New Roman" panose="02020603050405020304"/>
                <a:cs typeface="Times New Roman" panose="02020603050405020304"/>
              </a:rPr>
              <a:t>.</a:t>
            </a:r>
          </a:p>
          <a:p>
            <a:pPr marL="266065" marR="5080" indent="-257175" algn="just">
              <a:lnSpc>
                <a:spcPct val="100000"/>
              </a:lnSpc>
              <a:spcBef>
                <a:spcPts val="745"/>
              </a:spcBef>
              <a:tabLst>
                <a:tab pos="224790" algn="l"/>
              </a:tabLst>
            </a:pPr>
            <a:r>
              <a:rPr lang="en-US" sz="1600" spc="-4" dirty="0">
                <a:latin typeface="Times New Roman" panose="02020603050405020304"/>
                <a:cs typeface="Times New Roman" panose="02020603050405020304"/>
              </a:rPr>
              <a:t>Saving </a:t>
            </a:r>
            <a:r>
              <a:rPr lang="en-US" sz="1600" dirty="0">
                <a:latin typeface="Times New Roman" panose="02020603050405020304"/>
                <a:cs typeface="Times New Roman" panose="02020603050405020304"/>
              </a:rPr>
              <a:t>aquatic life </a:t>
            </a:r>
            <a:r>
              <a:rPr lang="en-US" sz="1600" spc="-4" dirty="0">
                <a:latin typeface="Times New Roman" panose="02020603050405020304"/>
                <a:cs typeface="Times New Roman" panose="02020603050405020304"/>
              </a:rPr>
              <a:t>and </a:t>
            </a:r>
            <a:r>
              <a:rPr lang="en-US" sz="1600" dirty="0">
                <a:latin typeface="Times New Roman" panose="02020603050405020304"/>
                <a:cs typeface="Times New Roman" panose="02020603050405020304"/>
              </a:rPr>
              <a:t>terrestrial animals</a:t>
            </a:r>
            <a:r>
              <a:rPr lang="en-US" sz="1600" spc="143" dirty="0">
                <a:latin typeface="Times New Roman" panose="02020603050405020304"/>
                <a:cs typeface="Times New Roman" panose="02020603050405020304"/>
              </a:rPr>
              <a:t> </a:t>
            </a:r>
            <a:r>
              <a:rPr lang="en-US" sz="1600" dirty="0">
                <a:latin typeface="Times New Roman" panose="02020603050405020304"/>
                <a:cs typeface="Times New Roman" panose="02020603050405020304"/>
              </a:rPr>
              <a:t>depending on water body.</a:t>
            </a:r>
          </a:p>
          <a:p>
            <a:pPr marL="266065" marR="5080" indent="-257175" algn="just">
              <a:lnSpc>
                <a:spcPct val="100000"/>
              </a:lnSpc>
              <a:spcBef>
                <a:spcPts val="745"/>
              </a:spcBef>
              <a:tabLst>
                <a:tab pos="224790" algn="l"/>
              </a:tabLst>
            </a:pPr>
            <a:endParaRPr lang="en-US" sz="1600" dirty="0">
              <a:solidFill>
                <a:schemeClr val="accent5">
                  <a:lumMod val="50000"/>
                </a:schemeClr>
              </a:solidFill>
              <a:latin typeface="Times New Roman" panose="02020603050405020304"/>
              <a:cs typeface="Times New Roman" panose="02020603050405020304"/>
            </a:endParaRPr>
          </a:p>
          <a:p>
            <a:pPr marL="0" indent="0">
              <a:buNone/>
            </a:pPr>
            <a:endParaRPr lang="en-US" sz="3200" dirty="0"/>
          </a:p>
        </p:txBody>
      </p:sp>
      <p:pic>
        <p:nvPicPr>
          <p:cNvPr id="5" name="Picture 4"/>
          <p:cNvPicPr>
            <a:picLocks noChangeAspect="1"/>
          </p:cNvPicPr>
          <p:nvPr/>
        </p:nvPicPr>
        <p:blipFill rotWithShape="1">
          <a:blip r:embed="rId2"/>
          <a:srcRect t="3799" r="2578" b="5967"/>
          <a:stretch>
            <a:fillRect/>
          </a:stretch>
        </p:blipFill>
        <p:spPr>
          <a:xfrm>
            <a:off x="7259175" y="4892245"/>
            <a:ext cx="1635925" cy="871765"/>
          </a:xfrm>
          <a:prstGeom prst="rect">
            <a:avLst/>
          </a:prstGeom>
        </p:spPr>
      </p:pic>
      <p:pic>
        <p:nvPicPr>
          <p:cNvPr id="7" name="Picture 6"/>
          <p:cNvPicPr>
            <a:picLocks noChangeAspect="1"/>
          </p:cNvPicPr>
          <p:nvPr/>
        </p:nvPicPr>
        <p:blipFill>
          <a:blip r:embed="rId3"/>
          <a:stretch>
            <a:fillRect/>
          </a:stretch>
        </p:blipFill>
        <p:spPr>
          <a:xfrm>
            <a:off x="7429780" y="966886"/>
            <a:ext cx="1537723" cy="1318048"/>
          </a:xfrm>
          <a:prstGeom prst="rect">
            <a:avLst/>
          </a:prstGeom>
        </p:spPr>
      </p:pic>
      <p:pic>
        <p:nvPicPr>
          <p:cNvPr id="9" name="Picture 8"/>
          <p:cNvPicPr>
            <a:picLocks noChangeAspect="1"/>
          </p:cNvPicPr>
          <p:nvPr/>
        </p:nvPicPr>
        <p:blipFill rotWithShape="1">
          <a:blip r:embed="rId4"/>
          <a:srcRect l="6032" t="12765" r="6407" b="10820"/>
          <a:stretch>
            <a:fillRect/>
          </a:stretch>
        </p:blipFill>
        <p:spPr>
          <a:xfrm>
            <a:off x="7429780" y="2603386"/>
            <a:ext cx="1564202" cy="1003604"/>
          </a:xfrm>
          <a:prstGeom prst="rect">
            <a:avLst/>
          </a:prstGeom>
        </p:spPr>
      </p:pic>
      <p:pic>
        <p:nvPicPr>
          <p:cNvPr id="11" name="Picture 10"/>
          <p:cNvPicPr>
            <a:picLocks noChangeAspect="1"/>
          </p:cNvPicPr>
          <p:nvPr/>
        </p:nvPicPr>
        <p:blipFill rotWithShape="1">
          <a:blip r:embed="rId5"/>
          <a:srcRect l="9730" t="6215" b="13139"/>
          <a:stretch>
            <a:fillRect/>
          </a:stretch>
        </p:blipFill>
        <p:spPr>
          <a:xfrm>
            <a:off x="7088570" y="3813906"/>
            <a:ext cx="1406845" cy="972628"/>
          </a:xfrm>
          <a:prstGeom prst="rect">
            <a:avLst/>
          </a:prstGeom>
        </p:spPr>
      </p:pic>
      <p:pic>
        <p:nvPicPr>
          <p:cNvPr id="1026" name="Picture 2" descr="Water Testing Laboratory: Water Quality Tests &amp; Analysis | A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7081" y="1672180"/>
            <a:ext cx="1812094" cy="12058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l Shakti Abhiyan-Urban – AMRUT KERAL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1542" y="5764010"/>
            <a:ext cx="1878866" cy="939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List of 10 big CSR Projects in WASH Sector in India (FY 2016-17)- CSRBO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75" y="5654212"/>
            <a:ext cx="1725717" cy="7120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ter Quality Data: Analysis and Interpretation - 1st Edition - Arthur"/>
          <p:cNvPicPr>
            <a:picLocks noChangeAspect="1" noChangeArrowheads="1"/>
          </p:cNvPicPr>
          <p:nvPr/>
        </p:nvPicPr>
        <p:blipFill rotWithShape="1">
          <a:blip r:embed="rId9">
            <a:extLst>
              <a:ext uri="{28A0092B-C50C-407E-A947-70E740481C1C}">
                <a14:useLocalDpi xmlns:a14="http://schemas.microsoft.com/office/drawing/2010/main" val="0"/>
              </a:ext>
            </a:extLst>
          </a:blip>
          <a:srcRect l="1065" t="920" r="-1065" b="25881"/>
          <a:stretch>
            <a:fillRect/>
          </a:stretch>
        </p:blipFill>
        <p:spPr bwMode="auto">
          <a:xfrm>
            <a:off x="5344105" y="3429000"/>
            <a:ext cx="1579166" cy="17834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ater qualit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51287" y="5527479"/>
            <a:ext cx="1450899" cy="979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orld Oceans Day: Here's how you can protect aquatic life on your next  holida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1032" y="5527480"/>
            <a:ext cx="1450899" cy="965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2004" y="696286"/>
            <a:ext cx="4722757" cy="584775"/>
          </a:xfrm>
          <a:prstGeom prst="rect">
            <a:avLst/>
          </a:prstGeom>
          <a:noFill/>
        </p:spPr>
        <p:txBody>
          <a:bodyPr wrap="square" rtlCol="0">
            <a:spAutoFit/>
          </a:bodyPr>
          <a:lstStyle/>
          <a:p>
            <a:pPr marL="285750" indent="-285750" algn="just">
              <a:buFont typeface="Wingdings" panose="05000000000000000000" pitchFamily="2" charset="2"/>
              <a:buChar char="§"/>
            </a:pPr>
            <a:r>
              <a:rPr lang="en-US" sz="1600" b="0" i="0" dirty="0">
                <a:solidFill>
                  <a:srgbClr val="333333"/>
                </a:solidFill>
                <a:effectLst/>
                <a:latin typeface="Times New Roman" panose="02020603050405020304" pitchFamily="18" charset="0"/>
                <a:cs typeface="Times New Roman" panose="02020603050405020304" pitchFamily="18" charset="0"/>
              </a:rPr>
              <a:t>A safe water supply is the backbone of a healthy economy, yet is woefully prioritized, globally.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901" y="802067"/>
            <a:ext cx="3643099" cy="2760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05" y="3585652"/>
            <a:ext cx="3741489" cy="2948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4891" y="1008347"/>
            <a:ext cx="5046242" cy="3539430"/>
          </a:xfrm>
          <a:prstGeom prst="rect">
            <a:avLst/>
          </a:prstGeom>
          <a:noFill/>
        </p:spPr>
        <p:txBody>
          <a:bodyPr wrap="square" rtlCol="0">
            <a:spAutoFit/>
          </a:bodyPr>
          <a:lstStyle/>
          <a:p>
            <a:pPr marL="285750" indent="-285750" algn="just">
              <a:buFont typeface="Wingdings" panose="05000000000000000000" pitchFamily="2" charset="2"/>
              <a:buChar char="§"/>
            </a:pPr>
            <a:endParaRPr lang="en-US" sz="1600"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0" i="0" dirty="0">
                <a:solidFill>
                  <a:srgbClr val="002060"/>
                </a:solidFill>
                <a:effectLst/>
                <a:latin typeface="Times New Roman" panose="02020603050405020304" pitchFamily="18" charset="0"/>
                <a:cs typeface="Times New Roman" panose="02020603050405020304" pitchFamily="18" charset="0"/>
              </a:rPr>
              <a:t>Waterborne diseases have an economic burden of approximately USD 600 million a year in India. This is especially true for drought- and flood-prone areas, which affected a third of the nation in the past couple of years.</a:t>
            </a:r>
          </a:p>
          <a:p>
            <a:pPr marL="285750" indent="-285750" algn="just">
              <a:buFont typeface="Wingdings" panose="05000000000000000000" pitchFamily="2" charset="2"/>
              <a:buChar char="§"/>
            </a:pPr>
            <a:endParaRPr lang="en-US" sz="1600" b="0" i="0" dirty="0">
              <a:solidFill>
                <a:srgbClr val="0070C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0" i="0" dirty="0">
                <a:solidFill>
                  <a:srgbClr val="FF0000"/>
                </a:solidFill>
                <a:effectLst/>
                <a:latin typeface="Times New Roman" panose="02020603050405020304" pitchFamily="18" charset="0"/>
                <a:cs typeface="Times New Roman" panose="02020603050405020304" pitchFamily="18" charset="0"/>
              </a:rPr>
              <a:t>According to the Ministry of Health, between Jan. 2014 to Sep. 2017 a total of 8,324 lives were lost due to water-borne diseases, which translates to one death every four hours. </a:t>
            </a:r>
          </a:p>
          <a:p>
            <a:pPr marL="285750" indent="-285750" algn="just">
              <a:buFont typeface="Wingdings" panose="05000000000000000000" pitchFamily="2" charset="2"/>
              <a:buChar char="§"/>
            </a:pPr>
            <a:endParaRPr lang="en-US" sz="1600"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0" i="0" dirty="0">
                <a:solidFill>
                  <a:srgbClr val="002060"/>
                </a:solidFill>
                <a:effectLst/>
                <a:latin typeface="Times New Roman" panose="02020603050405020304" pitchFamily="18" charset="0"/>
                <a:cs typeface="Times New Roman" panose="02020603050405020304" pitchFamily="18" charset="0"/>
              </a:rPr>
              <a:t>Advancement </a:t>
            </a:r>
            <a:r>
              <a:rPr lang="en-US" sz="1600" dirty="0">
                <a:solidFill>
                  <a:srgbClr val="002060"/>
                </a:solidFill>
                <a:latin typeface="Times New Roman" panose="02020603050405020304" pitchFamily="18" charset="0"/>
                <a:cs typeface="Times New Roman" panose="02020603050405020304" pitchFamily="18" charset="0"/>
              </a:rPr>
              <a:t>in </a:t>
            </a:r>
            <a:r>
              <a:rPr lang="en-US" sz="1600" b="0" i="0" dirty="0">
                <a:solidFill>
                  <a:srgbClr val="002060"/>
                </a:solidFill>
                <a:effectLst/>
                <a:latin typeface="Times New Roman" panose="02020603050405020304" pitchFamily="18" charset="0"/>
                <a:cs typeface="Times New Roman" panose="02020603050405020304" pitchFamily="18" charset="0"/>
              </a:rPr>
              <a:t>science &amp; </a:t>
            </a:r>
            <a:r>
              <a:rPr lang="en-US" sz="1600" dirty="0">
                <a:solidFill>
                  <a:srgbClr val="002060"/>
                </a:solidFill>
                <a:latin typeface="Times New Roman" panose="02020603050405020304" pitchFamily="18" charset="0"/>
                <a:cs typeface="Times New Roman" panose="02020603050405020304" pitchFamily="18" charset="0"/>
              </a:rPr>
              <a:t>technology this problem can be minimized, and information can be.</a:t>
            </a:r>
            <a:endParaRPr lang="en-US" sz="1600" b="0" i="0" dirty="0">
              <a:solidFill>
                <a:srgbClr val="002060"/>
              </a:solidFill>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67112" y="6581001"/>
            <a:ext cx="9714451" cy="276999"/>
          </a:xfrm>
          <a:prstGeom prst="rect">
            <a:avLst/>
          </a:prstGeom>
          <a:noFill/>
        </p:spPr>
        <p:txBody>
          <a:bodyPr wrap="square">
            <a:spAutoFit/>
          </a:bodyPr>
          <a:lstStyle/>
          <a:p>
            <a:r>
              <a:rPr lang="en-IN" sz="1200" dirty="0">
                <a:solidFill>
                  <a:srgbClr val="7030A0"/>
                </a:solidFill>
              </a:rPr>
              <a:t>https://timesofindia.indiatimes.com/city/ahmedabad/gujarat-more-bimar-than-bimaru-states-in-water-borne-diseases/articleshow/70441988.cms</a:t>
            </a:r>
          </a:p>
        </p:txBody>
      </p:sp>
      <p:pic>
        <p:nvPicPr>
          <p:cNvPr id="103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7064" t="2343" r="4564" b="-1"/>
          <a:stretch>
            <a:fillRect/>
          </a:stretch>
        </p:blipFill>
        <p:spPr bwMode="auto">
          <a:xfrm>
            <a:off x="1649999" y="4494661"/>
            <a:ext cx="2365163" cy="2139456"/>
          </a:xfrm>
          <a:prstGeom prst="flowChartConnector">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1696"/>
            <a:ext cx="7886700" cy="748995"/>
          </a:xfrm>
        </p:spPr>
        <p:txBody>
          <a:bodyPr>
            <a:normAutofit/>
          </a:bodyPr>
          <a:lstStyle/>
          <a:p>
            <a:r>
              <a:rPr lang="en-US" sz="3600" u="sng" dirty="0">
                <a:latin typeface="+mn-lt"/>
                <a:cs typeface="+mn-lt"/>
              </a:rPr>
              <a:t>Idea Description (SO2)</a:t>
            </a:r>
          </a:p>
        </p:txBody>
      </p:sp>
      <p:sp>
        <p:nvSpPr>
          <p:cNvPr id="3" name="Content Placeholder 2"/>
          <p:cNvSpPr>
            <a:spLocks noGrp="1"/>
          </p:cNvSpPr>
          <p:nvPr>
            <p:ph idx="1"/>
          </p:nvPr>
        </p:nvSpPr>
        <p:spPr/>
        <p:txBody>
          <a:bodyPr>
            <a:normAutofit/>
          </a:bodyPr>
          <a:lstStyle/>
          <a:p>
            <a:pPr marL="0" indent="0" algn="just">
              <a:lnSpc>
                <a:spcPct val="100000"/>
              </a:lnSpc>
              <a:buNone/>
            </a:pPr>
            <a:r>
              <a:rPr lang="en-US" sz="2400" dirty="0">
                <a:latin typeface="Times New Roman" panose="02020603050405020304" pitchFamily="18" charset="0"/>
                <a:ea typeface="Tahoma" panose="020B0604030504040204" pitchFamily="34" charset="0"/>
                <a:cs typeface="Times New Roman" panose="02020603050405020304" pitchFamily="18" charset="0"/>
              </a:rPr>
              <a:t>We Developed a mobile application that can predict water quality from satellite images and Mobile clicked images. For satellite images we used the band values of images to extract water quality parameters like pH, turbidity, SPM, CDOM etc. We are using Google Earth engine to calculate Band values of images. For Mobile clicked images we are calculating hue angle and FUI Scale and then correlating them with water quality parameters like turbidity. At last, we are classifying the water based on its Designated use.</a:t>
            </a:r>
          </a:p>
          <a:p>
            <a:pPr marL="0" indent="0" algn="just">
              <a:buNone/>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u="sng">
                <a:latin typeface="Calibri" panose="020F0502020204030204" charset="0"/>
                <a:cs typeface="Calibri" panose="020F0502020204030204" charset="0"/>
              </a:rPr>
              <a:t>Objectives</a:t>
            </a:r>
          </a:p>
        </p:txBody>
      </p:sp>
      <p:sp>
        <p:nvSpPr>
          <p:cNvPr id="3" name="Content Placeholder 2"/>
          <p:cNvSpPr>
            <a:spLocks noGrp="1"/>
          </p:cNvSpPr>
          <p:nvPr>
            <p:ph idx="1"/>
          </p:nvPr>
        </p:nvSpPr>
        <p:spPr>
          <a:xfrm>
            <a:off x="628650" y="1525270"/>
            <a:ext cx="7886700" cy="4351338"/>
          </a:xfrm>
        </p:spPr>
        <p:txBody>
          <a:bodyPr/>
          <a:lstStyle/>
          <a:p>
            <a:r>
              <a:rPr lang="en-US" sz="2600" dirty="0">
                <a:sym typeface="+mn-ea"/>
              </a:rPr>
              <a:t>To develop an algorithm for classification of water based on designated use using optically active parameters like SPM, EC etc.</a:t>
            </a:r>
            <a:endParaRPr lang="en-US" sz="2600" dirty="0"/>
          </a:p>
          <a:p>
            <a:r>
              <a:rPr lang="en-US" sz="2600" dirty="0">
                <a:sym typeface="+mn-ea"/>
              </a:rPr>
              <a:t>To derive correlations between indices and parameters pertaining to water quality from Band values and RGB values.</a:t>
            </a:r>
            <a:endParaRPr lang="en-US" sz="2600" dirty="0"/>
          </a:p>
          <a:p>
            <a:r>
              <a:rPr lang="en-US" sz="2600" dirty="0">
                <a:sym typeface="+mn-ea"/>
              </a:rPr>
              <a:t>Integrating these into an an efficient, user-friendly smartphone application to identify water quality either from satellite image search or from clicked photographs of the water body.</a:t>
            </a:r>
            <a:endParaRPr lang="en-US" sz="2600" dirty="0"/>
          </a:p>
          <a:p>
            <a:endParaRPr lang="en-US" sz="2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002" y="254217"/>
            <a:ext cx="5915025" cy="664969"/>
          </a:xfrm>
        </p:spPr>
        <p:txBody>
          <a:bodyPr>
            <a:normAutofit/>
          </a:bodyPr>
          <a:lstStyle/>
          <a:p>
            <a:r>
              <a:rPr lang="en-US" sz="2700" b="1" dirty="0">
                <a:solidFill>
                  <a:schemeClr val="bg2">
                    <a:lumMod val="25000"/>
                  </a:schemeClr>
                </a:solidFill>
              </a:rPr>
              <a:t>Methodology and flow</a:t>
            </a:r>
          </a:p>
        </p:txBody>
      </p:sp>
      <p:pic>
        <p:nvPicPr>
          <p:cNvPr id="4" name="Picture 3">
            <a:extLst>
              <a:ext uri="{FF2B5EF4-FFF2-40B4-BE49-F238E27FC236}">
                <a16:creationId xmlns:a16="http://schemas.microsoft.com/office/drawing/2014/main" id="{0F773809-0407-99FC-C05C-5630B110C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693" y="919186"/>
            <a:ext cx="5644333" cy="53350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68" y="141976"/>
            <a:ext cx="3990413" cy="439445"/>
          </a:xfrm>
        </p:spPr>
        <p:txBody>
          <a:bodyPr>
            <a:noAutofit/>
          </a:bodyPr>
          <a:lstStyle/>
          <a:p>
            <a:r>
              <a:rPr lang="en-US" sz="2400" dirty="0"/>
              <a:t>Classification of water</a:t>
            </a:r>
            <a:br>
              <a:rPr lang="en-US" sz="2400" dirty="0"/>
            </a:br>
            <a:endParaRPr lang="en-US" sz="2400" dirty="0"/>
          </a:p>
        </p:txBody>
      </p:sp>
      <p:pic>
        <p:nvPicPr>
          <p:cNvPr id="8" name="Picture 7"/>
          <p:cNvPicPr>
            <a:picLocks noChangeAspect="1"/>
          </p:cNvPicPr>
          <p:nvPr/>
        </p:nvPicPr>
        <p:blipFill>
          <a:blip r:embed="rId2">
            <a:duotone>
              <a:prstClr val="black"/>
              <a:schemeClr val="accent2">
                <a:tint val="45000"/>
                <a:satMod val="400000"/>
              </a:schemeClr>
            </a:duotone>
          </a:blip>
          <a:stretch>
            <a:fillRect/>
          </a:stretch>
        </p:blipFill>
        <p:spPr>
          <a:xfrm>
            <a:off x="1524001" y="2078147"/>
            <a:ext cx="6122504" cy="24275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13383"/>
            <a:ext cx="7886700" cy="1325563"/>
          </a:xfrm>
        </p:spPr>
        <p:txBody>
          <a:bodyPr/>
          <a:lstStyle/>
          <a:p>
            <a:pPr algn="ctr"/>
            <a:r>
              <a:rPr lang="en-US" sz="4800">
                <a:gradFill>
                  <a:gsLst>
                    <a:gs pos="0">
                      <a:srgbClr val="012D86"/>
                    </a:gs>
                    <a:gs pos="100000">
                      <a:srgbClr val="0E2557"/>
                    </a:gs>
                  </a:gsLst>
                  <a:lin scaled="0"/>
                </a:gradFill>
              </a:rPr>
              <a:t>Result and discussion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Punjab water sources</a:t>
            </a:r>
          </a:p>
        </p:txBody>
      </p:sp>
      <p:sp>
        <p:nvSpPr>
          <p:cNvPr id="3" name="Content Placeholder 2"/>
          <p:cNvSpPr>
            <a:spLocks noGrp="1"/>
          </p:cNvSpPr>
          <p:nvPr>
            <p:ph idx="1"/>
          </p:nvPr>
        </p:nvSpPr>
        <p:spPr/>
        <p:txBody>
          <a:bodyPr>
            <a:normAutofit/>
          </a:bodyPr>
          <a:lstStyle/>
          <a:p>
            <a:pPr marL="0" indent="0" algn="just">
              <a:lnSpc>
                <a:spcPct val="110000"/>
              </a:lnSpc>
              <a:buNone/>
            </a:pPr>
            <a:r>
              <a:rPr lang="en-US" sz="2000" dirty="0"/>
              <a:t>Punjab is a northwestern State in India, bordering Pakistan to the west. It was at the forefront of India’s green revolution, which drove economic growth during the sixties and the seventies, and made It is one of India's most prosperous and developed states. Intensive agricultural production was driven by the predominantly flat topography, fertile alluvial soils, a long-standing policy of free electricity, and plentiful surface and groundwater resources that resulted in a large net area being dedicated to agriculture, and almost all of that area being irrigated. Surface water irrigation is from five tributaries of the Indus: Jhelum, Chenab, Ravi, Sutlej, and Beas, from which the State derives its name, and about 1.25 million </a:t>
            </a:r>
            <a:r>
              <a:rPr lang="en-US" sz="2000" dirty="0" err="1"/>
              <a:t>tubewells</a:t>
            </a:r>
            <a:r>
              <a:rPr lang="en-US" sz="2000" dirty="0"/>
              <a:t>. </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TotalTime>
  <Words>957</Words>
  <Application>Microsoft Office PowerPoint</Application>
  <PresentationFormat>On-screen Show (4:3)</PresentationFormat>
  <Paragraphs>54</Paragraphs>
  <Slides>17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Lora</vt:lpstr>
      <vt:lpstr>Times New Roman</vt:lpstr>
      <vt:lpstr>Wingdings</vt:lpstr>
      <vt:lpstr>Office Theme</vt:lpstr>
      <vt:lpstr>PowerPoint Presentation</vt:lpstr>
      <vt:lpstr>Necessity ? (S01 &amp;SO4)</vt:lpstr>
      <vt:lpstr>PowerPoint Presentation</vt:lpstr>
      <vt:lpstr>Idea Description (SO2)</vt:lpstr>
      <vt:lpstr>Objectives</vt:lpstr>
      <vt:lpstr>Methodology and flow</vt:lpstr>
      <vt:lpstr>Classification of water </vt:lpstr>
      <vt:lpstr>Result and discussion</vt:lpstr>
      <vt:lpstr>Punjab water sources</vt:lpstr>
      <vt:lpstr>PowerPoint Presentation</vt:lpstr>
      <vt:lpstr>PowerPoint Presentation</vt:lpstr>
      <vt:lpstr>Budha Nala, Punjab</vt:lpstr>
      <vt:lpstr>Satluj (Google Time-lapse)</vt:lpstr>
      <vt:lpstr>Advantages</vt:lpstr>
      <vt:lpstr>Future Work</vt:lpstr>
      <vt:lpstr>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Gautam Bhandari_20BEC1083</dc:creator>
  <cp:lastModifiedBy>20BEC1059_Subhadeep chatterjee</cp:lastModifiedBy>
  <cp:revision>93</cp:revision>
  <dcterms:created xsi:type="dcterms:W3CDTF">2022-08-24T13:18:00Z</dcterms:created>
  <dcterms:modified xsi:type="dcterms:W3CDTF">2023-06-03T10:50:14Z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9A2BF49A4C4D459CA0147B902D621819</vt:lpwstr>
  </property>
  <property fmtid="{D5CDD505-2E9C-101B-9397-08002B2CF9AE}" pid="3" name="KSOProductBuildVer">
    <vt:lpwstr>1033-11.2.0.11417</vt:lpwstr>
  </property>
</Properties>
</file>